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94C2DB-1B34-4D30-8A07-74AFA0F48A84}" type="datetimeFigureOut">
              <a:rPr lang="ru-RU"/>
              <a:pPr>
                <a:defRPr/>
              </a:pPr>
              <a:t>12.12.2023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C1A4F18-F5B4-4018-A5B2-B8DC31D409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hess-fan.at.ua/blog/lesson_2_3_slon/2011-10-21-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hessgu.ru/wp-content/uploads/2011/09/slonnn.gif" TargetMode="External"/><Relationship Id="rId5" Type="http://schemas.openxmlformats.org/officeDocument/2006/relationships/hyperlink" Target="http://2ls.ru/uploads/posts/2013-02/1360443357_kak-hodit-slon.png" TargetMode="External"/><Relationship Id="rId4" Type="http://schemas.openxmlformats.org/officeDocument/2006/relationships/hyperlink" Target="http://4149661.ru/images/doshkolnoe/ds100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Загадка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285720" y="285728"/>
            <a:ext cx="1271490" cy="1071570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2421244"/>
            <a:ext cx="4071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  <a:t/>
            </a:r>
            <a:br>
              <a:rPr lang="ru-RU" sz="16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</a:br>
            <a:endParaRPr lang="ru-RU" sz="1600" b="0" i="0" u="none" strike="noStrike" cap="none" dirty="0">
              <a:ln>
                <a:noFill/>
              </a:ln>
              <a:solidFill>
                <a:srgbClr val="663300"/>
              </a:solidFill>
              <a:latin typeface="Arial"/>
            </a:endParaRPr>
          </a:p>
        </p:txBody>
      </p:sp>
      <p:sp>
        <p:nvSpPr>
          <p:cNvPr id="8" name="TextBox 5"/>
          <p:cNvSpPr>
            <a:spLocks/>
          </p:cNvSpPr>
          <p:nvPr/>
        </p:nvSpPr>
        <p:spPr bwMode="auto">
          <a:xfrm>
            <a:off x="1115616" y="2132856"/>
            <a:ext cx="50994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7A5100"/>
                </a:solidFill>
              </a:rPr>
              <a:t>С</a:t>
            </a:r>
            <a:r>
              <a:rPr lang="ru-RU" sz="4400" b="1" dirty="0" smtClean="0">
                <a:solidFill>
                  <a:srgbClr val="7A5100"/>
                </a:solidFill>
              </a:rPr>
              <a:t>лон</a:t>
            </a:r>
          </a:p>
          <a:p>
            <a:pPr>
              <a:defRPr/>
            </a:pPr>
            <a:r>
              <a:rPr lang="ru-RU" sz="4400" b="1" dirty="0" smtClean="0">
                <a:solidFill>
                  <a:srgbClr val="7A5100"/>
                </a:solidFill>
              </a:rPr>
              <a:t>Знакомство </a:t>
            </a:r>
          </a:p>
          <a:p>
            <a:pPr>
              <a:defRPr/>
            </a:pPr>
            <a:r>
              <a:rPr lang="ru-RU" sz="4400" b="1" dirty="0" smtClean="0">
                <a:solidFill>
                  <a:srgbClr val="7A5100"/>
                </a:solidFill>
              </a:rPr>
              <a:t>со слоном</a:t>
            </a:r>
            <a:endParaRPr lang="ru-RU" sz="4400" b="1" dirty="0">
              <a:solidFill>
                <a:srgbClr val="7A5100"/>
              </a:solidFill>
            </a:endParaRPr>
          </a:p>
        </p:txBody>
      </p:sp>
      <p:pic>
        <p:nvPicPr>
          <p:cNvPr id="9" name="Picture 3" descr="http://icons.iconarchive.com/icons/aha-soft/chess/256/white-bishop-icon.pn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5572132" y="1571612"/>
            <a:ext cx="2928958" cy="292895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067944" y="4437112"/>
            <a:ext cx="27900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Мухамедьярова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Внеурочное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«Юный	 шахматист»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Загадка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285720" y="285728"/>
            <a:ext cx="1271490" cy="1071570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1928802"/>
            <a:ext cx="40719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  <a:t>Обитает не в саванне,</a:t>
            </a:r>
            <a:b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</a:br>
            <a: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  <a:t>И не так огромен он,</a:t>
            </a:r>
            <a:b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</a:br>
            <a: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  <a:t>Но такое же названье</a:t>
            </a:r>
            <a:b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</a:br>
            <a: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  <a:t>У фигуры этой -</a:t>
            </a:r>
            <a:r>
              <a:rPr lang="ru-RU" sz="20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Calibri"/>
                <a:ea typeface="Times New Roman"/>
                <a:cs typeface="Times New Roman"/>
              </a:rPr>
              <a:t>…</a:t>
            </a:r>
            <a:r>
              <a:rPr lang="ru-RU" sz="16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  <a:t/>
            </a:r>
            <a:br>
              <a:rPr lang="ru-RU" sz="1600" b="0" i="0" u="none" strike="noStrike" cap="none" dirty="0">
                <a:ln>
                  <a:noFill/>
                </a:ln>
                <a:solidFill>
                  <a:srgbClr val="663300"/>
                </a:solidFill>
                <a:latin typeface="Verdana"/>
                <a:ea typeface="Times New Roman"/>
                <a:cs typeface="Times New Roman"/>
              </a:rPr>
            </a:br>
            <a:endParaRPr lang="ru-RU" sz="1600" b="0" i="0" u="none" strike="noStrike" cap="none" dirty="0">
              <a:ln>
                <a:noFill/>
              </a:ln>
              <a:solidFill>
                <a:srgbClr val="663300"/>
              </a:solidFill>
              <a:latin typeface="Arial"/>
            </a:endParaRPr>
          </a:p>
        </p:txBody>
      </p:sp>
      <p:sp>
        <p:nvSpPr>
          <p:cNvPr id="8" name="TextBox 5"/>
          <p:cNvSpPr>
            <a:spLocks/>
          </p:cNvSpPr>
          <p:nvPr/>
        </p:nvSpPr>
        <p:spPr bwMode="auto">
          <a:xfrm>
            <a:off x="2786050" y="3286124"/>
            <a:ext cx="3429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7A5100"/>
                </a:solidFill>
              </a:rPr>
              <a:t>слон</a:t>
            </a:r>
          </a:p>
        </p:txBody>
      </p:sp>
      <p:pic>
        <p:nvPicPr>
          <p:cNvPr id="9" name="Picture 3" descr="http://icons.iconarchive.com/icons/aha-soft/chess/256/white-bishop-icon.pn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5572132" y="1571612"/>
            <a:ext cx="2928958" cy="29289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      Начальное положение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357158" y="214290"/>
            <a:ext cx="1271490" cy="1071570"/>
          </a:xfrm>
          <a:prstGeom prst="rect">
            <a:avLst/>
          </a:prstGeom>
          <a:noFill/>
        </p:spPr>
      </p:pic>
      <p:sp>
        <p:nvSpPr>
          <p:cNvPr id="7" name="Прямоугольник 5"/>
          <p:cNvSpPr/>
          <p:nvPr/>
        </p:nvSpPr>
        <p:spPr bwMode="auto">
          <a:xfrm>
            <a:off x="357158" y="1643050"/>
            <a:ext cx="39290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>
                <a:solidFill>
                  <a:srgbClr val="663300"/>
                </a:solidFill>
              </a:rPr>
              <a:t>Слон – вторая легкая шахматная фигура. В древнерусских шахматах слон называется также «офицер». </a:t>
            </a:r>
          </a:p>
          <a:p>
            <a:pPr algn="just">
              <a:defRPr/>
            </a:pPr>
            <a:r>
              <a:rPr lang="ru-RU">
                <a:solidFill>
                  <a:srgbClr val="663300"/>
                </a:solidFill>
              </a:rPr>
              <a:t>В начале партии у каждого из игроков в распоряжении 2 слона. Исходная позиция слонов c1 и f1 (белые) и c8 и f8 (черные). </a:t>
            </a:r>
          </a:p>
        </p:txBody>
      </p:sp>
      <p:pic>
        <p:nvPicPr>
          <p:cNvPr id="8" name="Picture 7" descr="http://4149661.ru/images/doshkolnoe/ds1002.jpg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tretch/>
        </p:blipFill>
        <p:spPr bwMode="auto">
          <a:xfrm>
            <a:off x="4500562" y="1428735"/>
            <a:ext cx="4270281" cy="4214842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7000892" y="4770442"/>
            <a:ext cx="642942" cy="6429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5643570" y="4786322"/>
            <a:ext cx="642942" cy="6429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5" cstate="print"/>
          <a:stretch/>
        </p:blipFill>
        <p:spPr bwMode="auto">
          <a:xfrm>
            <a:off x="5572132" y="1643050"/>
            <a:ext cx="642942" cy="6429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5" cstate="print"/>
          <a:stretch/>
        </p:blipFill>
        <p:spPr bwMode="auto">
          <a:xfrm>
            <a:off x="7000892" y="1643050"/>
            <a:ext cx="642942" cy="6429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2" descr="http://www.chessgu.ru/wp-content/uploads/2011/09/slonnn.gif"/>
          <p:cNvPicPr>
            <a:picLocks noChangeAspect="1" noChangeArrowheads="1"/>
          </p:cNvPicPr>
          <p:nvPr/>
        </p:nvPicPr>
        <p:blipFill>
          <a:blip r:embed="rId6" cstate="print"/>
          <a:stretch/>
        </p:blipFill>
        <p:spPr bwMode="auto">
          <a:xfrm>
            <a:off x="1500165" y="4214818"/>
            <a:ext cx="1971675" cy="2171701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Как ходит слон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285720" y="285728"/>
            <a:ext cx="1271490" cy="1071570"/>
          </a:xfrm>
          <a:prstGeom prst="rect">
            <a:avLst/>
          </a:prstGeom>
          <a:noFill/>
        </p:spPr>
      </p:pic>
      <p:sp>
        <p:nvSpPr>
          <p:cNvPr id="7" name="Прямоугольник 5"/>
          <p:cNvSpPr/>
          <p:nvPr/>
        </p:nvSpPr>
        <p:spPr bwMode="auto">
          <a:xfrm>
            <a:off x="500033" y="1357297"/>
            <a:ext cx="3858624" cy="179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663300"/>
                </a:solidFill>
              </a:rPr>
              <a:t>Слон </a:t>
            </a:r>
            <a:r>
              <a:rPr lang="ru-RU" sz="1600" b="1">
                <a:solidFill>
                  <a:srgbClr val="663300"/>
                </a:solidFill>
              </a:rPr>
              <a:t>ходит по диагонали на любое количество клеток</a:t>
            </a:r>
            <a:r>
              <a:rPr lang="ru-RU" sz="1600">
                <a:solidFill>
                  <a:srgbClr val="663300"/>
                </a:solidFill>
              </a:rPr>
              <a:t>, при условии, что путь слона не прегражден. </a:t>
            </a:r>
          </a:p>
          <a:p>
            <a:pPr algn="just">
              <a:defRPr/>
            </a:pPr>
            <a:r>
              <a:rPr lang="ru-RU" sz="1600">
                <a:solidFill>
                  <a:srgbClr val="663300"/>
                </a:solidFill>
              </a:rPr>
              <a:t>Слон не может «перепрыгивать» через фигуры, как чужие, так и свои.</a:t>
            </a:r>
          </a:p>
        </p:txBody>
      </p:sp>
      <p:pic>
        <p:nvPicPr>
          <p:cNvPr id="8" name="Picture 2" descr="Ходы и удары слона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4500562" y="1428735"/>
            <a:ext cx="4214841" cy="4214842"/>
          </a:xfrm>
          <a:prstGeom prst="rect">
            <a:avLst/>
          </a:prstGeom>
          <a:noFill/>
        </p:spPr>
      </p:pic>
      <p:sp>
        <p:nvSpPr>
          <p:cNvPr id="9" name="Прямоугольник 6"/>
          <p:cNvSpPr/>
          <p:nvPr/>
        </p:nvSpPr>
        <p:spPr bwMode="auto">
          <a:xfrm>
            <a:off x="500034" y="3214686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Если слон на белом поле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встал вначале (не забудь!),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он другой не хочет доли —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знает только белый путь.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А когда на поле чёрном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слон стоит, вступая в бой,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ходит, правилам покорный,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чёрной тропкой слон такой.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До конца игры слоны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цвету одному верны.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Лишь одноцветные поля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Слона в походе привлекали.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Он на чужого короля</a:t>
            </a:r>
            <a:endParaRPr/>
          </a:p>
          <a:p>
            <a:pPr>
              <a:defRPr/>
            </a:pPr>
            <a:r>
              <a:rPr lang="ru-RU" sz="1400" b="1" i="1">
                <a:solidFill>
                  <a:srgbClr val="663300"/>
                </a:solidFill>
              </a:rPr>
              <a:t>Нацелен по диагонали.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Как бьет слон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285720" y="285728"/>
            <a:ext cx="1271490" cy="1071570"/>
          </a:xfrm>
          <a:prstGeom prst="rect">
            <a:avLst/>
          </a:prstGeom>
          <a:noFill/>
        </p:spPr>
      </p:pic>
      <p:sp>
        <p:nvSpPr>
          <p:cNvPr id="7" name="TextBox 5"/>
          <p:cNvSpPr>
            <a:spLocks/>
          </p:cNvSpPr>
          <p:nvPr/>
        </p:nvSpPr>
        <p:spPr bwMode="auto">
          <a:xfrm>
            <a:off x="285720" y="1643050"/>
            <a:ext cx="2786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>
                <a:solidFill>
                  <a:srgbClr val="663300"/>
                </a:solidFill>
              </a:rPr>
              <a:t>Слон бьёт также как и ходит: по диагонали, становясь на место той фигуры, которую взял.</a:t>
            </a:r>
          </a:p>
        </p:txBody>
      </p:sp>
      <p:pic>
        <p:nvPicPr>
          <p:cNvPr id="8" name="Picture 7" descr="http://4149661.ru/images/doshkolnoe/ds1002.jpg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tretch/>
        </p:blipFill>
        <p:spPr bwMode="auto">
          <a:xfrm>
            <a:off x="3426174" y="1214422"/>
            <a:ext cx="5344669" cy="5275283"/>
          </a:xfrm>
          <a:prstGeom prst="rect">
            <a:avLst/>
          </a:prstGeom>
          <a:noFill/>
        </p:spPr>
      </p:pic>
      <p:pic>
        <p:nvPicPr>
          <p:cNvPr id="9" name="Picture 3" descr="C:\Documents and Settings\Admin\Рабочий стол\конь.pn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4357686" y="3286124"/>
            <a:ext cx="523875" cy="571500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/>
          <a:stretch/>
        </p:blipFill>
        <p:spPr bwMode="auto">
          <a:xfrm>
            <a:off x="7715272" y="3786190"/>
            <a:ext cx="698500" cy="69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tretch/>
        </p:blipFill>
        <p:spPr bwMode="auto">
          <a:xfrm>
            <a:off x="6643702" y="4929198"/>
            <a:ext cx="642942" cy="6429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7" cstate="print"/>
          <a:stretch/>
        </p:blipFill>
        <p:spPr bwMode="auto">
          <a:xfrm>
            <a:off x="5500694" y="2143116"/>
            <a:ext cx="642942" cy="6429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8" cstate="print"/>
          <a:stretch/>
        </p:blipFill>
        <p:spPr bwMode="auto">
          <a:xfrm>
            <a:off x="428596" y="3429000"/>
            <a:ext cx="2710829" cy="2871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Ценность слона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285720" y="285728"/>
            <a:ext cx="1271490" cy="1071570"/>
          </a:xfrm>
          <a:prstGeom prst="rect">
            <a:avLst/>
          </a:prstGeom>
          <a:noFill/>
        </p:spPr>
      </p:pic>
      <p:sp>
        <p:nvSpPr>
          <p:cNvPr id="7" name="Прямоугольник 5"/>
          <p:cNvSpPr/>
          <p:nvPr/>
        </p:nvSpPr>
        <p:spPr bwMode="auto">
          <a:xfrm>
            <a:off x="500034" y="1571612"/>
            <a:ext cx="40005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rgbClr val="663300"/>
                </a:solidFill>
              </a:rPr>
              <a:t>Особенность слонов состоит в том, что они способны ходить на протяжении всей партии только по белым или черным клеткам. Белопольные слоны: клетка f1 (играя за белых) и клетка f8 (играя за черных). Чернопольные слоны: клетка с1 и клетка f8 соответственно.</a:t>
            </a:r>
            <a:endParaRPr/>
          </a:p>
          <a:p>
            <a:pPr algn="just">
              <a:defRPr/>
            </a:pPr>
            <a:r>
              <a:rPr lang="ru-RU" sz="1600" b="1">
                <a:solidFill>
                  <a:srgbClr val="663300"/>
                </a:solidFill>
              </a:rPr>
              <a:t>В сравнительной силе слон ценится как и конь – 3 пешки. </a:t>
            </a:r>
            <a:r>
              <a:rPr lang="ru-RU" sz="1600">
                <a:solidFill>
                  <a:srgbClr val="663300"/>
                </a:solidFill>
              </a:rPr>
              <a:t>Однако в ударной силе слон превосходит коня.</a:t>
            </a:r>
            <a:endParaRPr/>
          </a:p>
          <a:p>
            <a:pPr algn="just">
              <a:defRPr/>
            </a:pPr>
            <a:r>
              <a:rPr lang="ru-RU" sz="1600">
                <a:solidFill>
                  <a:srgbClr val="663300"/>
                </a:solidFill>
              </a:rPr>
              <a:t>Одним слоном, так же как и конем, мат поставить невозможно, но парой слонов или слоном и конем мат поставить можно.</a:t>
            </a:r>
          </a:p>
        </p:txBody>
      </p:sp>
      <p:pic>
        <p:nvPicPr>
          <p:cNvPr id="8" name="Picture 2" descr="http://2ls.ru/uploads/posts/2013-02/1360443357_kak-hodit-slon.pn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4643438" y="1714488"/>
            <a:ext cx="4131463" cy="41434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285728"/>
            <a:ext cx="8572560" cy="78581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/>
          </a:gradFill>
          <a:ln>
            <a:solidFill>
              <a:srgbClr val="9966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</a:rPr>
              <a:t>Использованные ресурсы:</a:t>
            </a:r>
          </a:p>
        </p:txBody>
      </p:sp>
      <p:sp>
        <p:nvSpPr>
          <p:cNvPr id="5" name="Рамка 4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tretch/>
        </p:blipFill>
        <p:spPr bwMode="auto">
          <a:xfrm>
            <a:off x="285720" y="285728"/>
            <a:ext cx="1271490" cy="1071570"/>
          </a:xfrm>
          <a:prstGeom prst="rect">
            <a:avLst/>
          </a:prstGeom>
          <a:noFill/>
        </p:spPr>
      </p:pic>
      <p:sp>
        <p:nvSpPr>
          <p:cNvPr id="7" name="Прямоугольник 5"/>
          <p:cNvSpPr/>
          <p:nvPr/>
        </p:nvSpPr>
        <p:spPr bwMode="auto">
          <a:xfrm>
            <a:off x="857224" y="1428735"/>
            <a:ext cx="800105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i="1" u="sng">
                <a:solidFill>
                  <a:srgbClr val="663300"/>
                </a:solidFill>
                <a:latin typeface="Arial"/>
                <a:ea typeface="Calibri"/>
                <a:cs typeface="Arial"/>
              </a:rPr>
              <a:t>Литература:</a:t>
            </a:r>
            <a:endParaRPr lang="ru-RU" sz="1400">
              <a:solidFill>
                <a:srgbClr val="663300"/>
              </a:solidFill>
              <a:latin typeface="Arial"/>
              <a:ea typeface="Calibri"/>
              <a:cs typeface="Arial"/>
            </a:endParaRPr>
          </a:p>
          <a:p>
            <a:pPr>
              <a:buFontTx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ea typeface="Calibri"/>
                <a:cs typeface="Arial"/>
              </a:rPr>
              <a:t>Книга "Шахматы для детей, родителей и учителей", авторы: Костров Всеволод и Давлетов Джалиль, г.Санкт-Петербург</a:t>
            </a:r>
            <a:endParaRPr/>
          </a:p>
          <a:p>
            <a:pPr>
              <a:buFontTx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ea typeface="Calibri"/>
                <a:cs typeface="Arial"/>
              </a:rPr>
              <a:t>Сухин И. Шахматная сказка // Сухин И. Приключения в Шахматной стране. – М.: Педагогика, 1991.</a:t>
            </a:r>
            <a:endParaRPr/>
          </a:p>
          <a:p>
            <a:pPr>
              <a:buFontTx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ea typeface="Calibri"/>
                <a:cs typeface="Arial"/>
              </a:rPr>
              <a:t>Сухин И. Шахматы, первый год, или Учусь и учу: Пособие для учителя – Обнинск: Духовное возрождение, 1999.</a:t>
            </a:r>
            <a:endParaRPr/>
          </a:p>
          <a:p>
            <a:pPr>
              <a:buFontTx/>
              <a:buChar char="•"/>
              <a:defRPr/>
            </a:pPr>
            <a:endParaRPr lang="ru-RU" sz="1400">
              <a:solidFill>
                <a:srgbClr val="663300"/>
              </a:solidFill>
              <a:latin typeface="Arial"/>
              <a:ea typeface="Calibri"/>
              <a:cs typeface="Arial"/>
            </a:endParaRPr>
          </a:p>
          <a:p>
            <a:pPr>
              <a:defRPr/>
            </a:pPr>
            <a:r>
              <a:rPr lang="ru-RU" sz="1400" b="1" i="1" u="sng">
                <a:solidFill>
                  <a:srgbClr val="663300"/>
                </a:solidFill>
                <a:latin typeface="Arial"/>
                <a:ea typeface="Calibri"/>
                <a:cs typeface="Arial"/>
              </a:rPr>
              <a:t>Интернет-ресурсы:</a:t>
            </a:r>
            <a:endParaRPr/>
          </a:p>
          <a:p>
            <a:pPr>
              <a:buFont typeface="Arial"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cs typeface="Arial"/>
              </a:rPr>
              <a:t>Сайт поклонников игры в шахматы </a:t>
            </a:r>
            <a:r>
              <a:rPr lang="en-US" sz="1400" u="sng">
                <a:solidFill>
                  <a:srgbClr val="663300"/>
                </a:solidFill>
                <a:latin typeface="Arial"/>
                <a:cs typeface="Arial"/>
                <a:hlinkClick r:id="rId3"/>
              </a:rPr>
              <a:t>http://chess-fan.at.ua/blog/lesson_2_3_slon/2011-10-21-7</a:t>
            </a:r>
            <a:endParaRPr lang="ru-RU" sz="1400">
              <a:solidFill>
                <a:srgbClr val="6633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cs typeface="Arial"/>
              </a:rPr>
              <a:t>Шахматная доска </a:t>
            </a:r>
            <a:r>
              <a:rPr lang="en-US" sz="1400" u="sng">
                <a:solidFill>
                  <a:srgbClr val="663300"/>
                </a:solidFill>
                <a:latin typeface="Arial"/>
                <a:cs typeface="Arial"/>
                <a:hlinkClick r:id="rId4"/>
              </a:rPr>
              <a:t>http://4149661.ru/images/doshkolnoe/ds1002.jpg</a:t>
            </a:r>
            <a:endParaRPr lang="ru-RU" sz="1400">
              <a:solidFill>
                <a:srgbClr val="6633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cs typeface="Arial"/>
              </a:rPr>
              <a:t>Ходы слона</a:t>
            </a:r>
            <a:r>
              <a:rPr lang="en-US" sz="1400">
                <a:solidFill>
                  <a:srgbClr val="663300"/>
                </a:solidFill>
                <a:latin typeface="Arial"/>
                <a:cs typeface="Arial"/>
              </a:rPr>
              <a:t> </a:t>
            </a:r>
            <a:r>
              <a:rPr lang="en-US" sz="1400" u="sng">
                <a:solidFill>
                  <a:srgbClr val="663300"/>
                </a:solidFill>
                <a:latin typeface="Arial"/>
                <a:cs typeface="Arial"/>
                <a:hlinkClick r:id="rId5"/>
              </a:rPr>
              <a:t>http://2ls.ru/uploads/posts/2013-02/1360443357_kak-hodit-slon.png</a:t>
            </a:r>
            <a:endParaRPr lang="ru-RU" sz="1400">
              <a:solidFill>
                <a:srgbClr val="6633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  <a:defRPr/>
            </a:pPr>
            <a:r>
              <a:rPr lang="ru-RU" sz="1400">
                <a:solidFill>
                  <a:srgbClr val="663300"/>
                </a:solidFill>
                <a:latin typeface="Arial"/>
                <a:cs typeface="Arial"/>
              </a:rPr>
              <a:t>Слон </a:t>
            </a:r>
            <a:r>
              <a:rPr lang="en-US" sz="1400" u="sng">
                <a:solidFill>
                  <a:srgbClr val="663300"/>
                </a:solidFill>
                <a:latin typeface="Arial"/>
                <a:cs typeface="Arial"/>
                <a:hlinkClick r:id="rId6"/>
              </a:rPr>
              <a:t>http://www.chessgu.ru/wp-content/uploads/2011/09/slonnn.gif</a:t>
            </a:r>
            <a:endParaRPr lang="ru-RU" sz="1400">
              <a:solidFill>
                <a:srgbClr val="6633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  <a:defRPr/>
            </a:pPr>
            <a:endParaRPr lang="ru-RU" sz="1400">
              <a:solidFill>
                <a:srgbClr val="6633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  <a:defRPr/>
            </a:pPr>
            <a:endParaRPr lang="ru-RU"/>
          </a:p>
          <a:p>
            <a:pPr>
              <a:buFont typeface="Arial"/>
              <a:buChar char="•"/>
              <a:defRPr/>
            </a:pPr>
            <a:endParaRPr lang="ru-RU">
              <a:solidFill>
                <a:srgbClr val="663300"/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  <a:defRPr/>
            </a:pPr>
            <a:endParaRPr lang="ru-RU">
              <a:solidFill>
                <a:srgbClr val="6633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spd="med" p14:dur="500" advClick="1">
        <p:split orient="vert" dir="out"/>
      </p:transition>
    </mc:Choice>
    <mc:Fallback>
      <p:transition spd="med">
        <p:split orient="vert"/>
      </p:transition>
    </mc:Fallback>
  </mc:AlternateContent>
</p:sld>
</file>

<file path=ppt/theme/theme1.xml><?xml version="1.0" encoding="utf-8"?>
<a:theme xmlns:a="http://schemas.openxmlformats.org/drawingml/2006/main" name="Шаблон Шахматы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Шаблон Шахматы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Шахматы</Template>
  <TotalTime>4</TotalTime>
  <Words>301</Words>
  <Application>Microsoft Office PowerPoint</Application>
  <DocSecurity>0</DocSecurity>
  <PresentationFormat>Экран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Шаблон Шахматы</vt:lpstr>
      <vt:lpstr>Загадка</vt:lpstr>
      <vt:lpstr>Загадка</vt:lpstr>
      <vt:lpstr>      Начальное положение</vt:lpstr>
      <vt:lpstr>Как ходит слон</vt:lpstr>
      <vt:lpstr>Как бьет слон</vt:lpstr>
      <vt:lpstr>Ценность слона</vt:lpstr>
      <vt:lpstr>Использованные ресурсы:</vt:lpstr>
    </vt:vector>
  </TitlesOfParts>
  <Manager/>
  <Company>Microsoft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«Шахматная школа»</dc:title>
  <dc:subject>Слон</dc:subject>
  <dc:creator>Плотникова О.В.</dc:creator>
  <cp:keywords>шахматы, презентация</cp:keywords>
  <dc:description/>
  <cp:lastModifiedBy>дом</cp:lastModifiedBy>
  <cp:revision>6</cp:revision>
  <dcterms:created xsi:type="dcterms:W3CDTF">2013-07-14T09:47:35Z</dcterms:created>
  <dcterms:modified xsi:type="dcterms:W3CDTF">2023-12-12T18:01:23Z</dcterms:modified>
  <cp:category>шахматы, презентация</cp:category>
  <dc:identifier/>
  <cp:contentStatus/>
  <dc:language/>
  <cp:version/>
</cp:coreProperties>
</file>